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3" r:id="rId27"/>
    <p:sldId id="285" r:id="rId28"/>
    <p:sldId id="286" r:id="rId29"/>
    <p:sldId id="287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03" autoAdjust="0"/>
    <p:restoredTop sz="9466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A791-3120-48F4-A9C2-B2EB52AD74FD}" type="datetimeFigureOut">
              <a:rPr lang="en-US" smtClean="0"/>
              <a:pPr/>
              <a:t>14-Sep-19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DA33-97BC-40E7-A179-37DDC00D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8476"/>
            <a:ext cx="8610600" cy="11430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Case 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  <a:ln w="31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Patient Name 		:  X</a:t>
            </a:r>
          </a:p>
          <a:p>
            <a:pPr>
              <a:buNone/>
            </a:pPr>
            <a:r>
              <a:rPr lang="en-US" dirty="0" smtClean="0"/>
              <a:t>Age			:  33</a:t>
            </a:r>
          </a:p>
          <a:p>
            <a:pPr>
              <a:buNone/>
            </a:pPr>
            <a:r>
              <a:rPr lang="en-US" dirty="0" smtClean="0"/>
              <a:t>Husband age		:  35</a:t>
            </a:r>
          </a:p>
          <a:p>
            <a:pPr>
              <a:buNone/>
            </a:pPr>
            <a:r>
              <a:rPr lang="en-US" dirty="0" smtClean="0"/>
              <a:t>History 		   	:  primary infertility</a:t>
            </a:r>
          </a:p>
          <a:p>
            <a:pPr>
              <a:buNone/>
            </a:pPr>
            <a:r>
              <a:rPr lang="en-US" dirty="0" smtClean="0"/>
              <a:t> 	      		         	   married life 3 Yrs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Menstrual history	:  regular menstrual cycles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      	   3/30 days, normal flow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              spasmodic </a:t>
            </a:r>
            <a:r>
              <a:rPr lang="en-US" dirty="0" err="1" smtClean="0"/>
              <a:t>dysmenorrhoea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              pain starts on day 1 of cycle, lasts for 2 days			                 not associated with </a:t>
            </a:r>
            <a:r>
              <a:rPr lang="en-US" dirty="0" err="1" smtClean="0"/>
              <a:t>vomitings</a:t>
            </a:r>
            <a:r>
              <a:rPr lang="en-US" dirty="0" smtClean="0"/>
              <a:t> or giddiness	</a:t>
            </a:r>
          </a:p>
          <a:p>
            <a:pPr>
              <a:buNone/>
            </a:pPr>
            <a:r>
              <a:rPr lang="en-US" dirty="0" smtClean="0"/>
              <a:t>				</a:t>
            </a:r>
            <a:endParaRPr lang="en-US" dirty="0"/>
          </a:p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816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   How do we proceed with this case??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Role of MRI in the diagnosis of endometriosis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1054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200" dirty="0" smtClean="0"/>
              <a:t>At </a:t>
            </a:r>
            <a:r>
              <a:rPr lang="en-US" sz="2200" dirty="0"/>
              <a:t>present, there is insufficient evidence to indicate </a:t>
            </a:r>
            <a:r>
              <a:rPr lang="en-US" sz="2200" dirty="0" smtClean="0"/>
              <a:t>that magnetic </a:t>
            </a:r>
            <a:r>
              <a:rPr lang="en-US" sz="2200" dirty="0"/>
              <a:t>resonance imaging (MRI) is a useful </a:t>
            </a:r>
            <a:r>
              <a:rPr lang="en-US" sz="2200" dirty="0" smtClean="0"/>
              <a:t>test to diagnose </a:t>
            </a:r>
            <a:r>
              <a:rPr lang="en-US" sz="2200" dirty="0"/>
              <a:t>or exclude endometriosis compared </a:t>
            </a:r>
            <a:r>
              <a:rPr lang="en-US" sz="2200" dirty="0" smtClean="0"/>
              <a:t>to laparoscopy</a:t>
            </a:r>
            <a:r>
              <a:rPr lang="en-US" sz="2200" dirty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MRI </a:t>
            </a:r>
            <a:r>
              <a:rPr lang="en-US" sz="2200" dirty="0"/>
              <a:t>reserved for equivocal ultrasound results in </a:t>
            </a:r>
            <a:r>
              <a:rPr lang="en-US" sz="2200" dirty="0" smtClean="0"/>
              <a:t>cases of </a:t>
            </a:r>
            <a:r>
              <a:rPr lang="en-US" sz="2200" dirty="0" err="1"/>
              <a:t>rectovaginal</a:t>
            </a:r>
            <a:r>
              <a:rPr lang="en-US" sz="2200" dirty="0"/>
              <a:t> or bladder endometriosis.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  <a:ln w="31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Treatment </a:t>
            </a:r>
            <a:r>
              <a:rPr lang="en-US" sz="4000" dirty="0" smtClean="0">
                <a:solidFill>
                  <a:srgbClr val="FF0000"/>
                </a:solidFill>
              </a:rPr>
              <a:t>modalities you would like </a:t>
            </a:r>
            <a:r>
              <a:rPr lang="en-US" sz="4000" dirty="0" smtClean="0">
                <a:solidFill>
                  <a:srgbClr val="FF0000"/>
                </a:solidFill>
              </a:rPr>
              <a:t>to 				offer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248400"/>
          </a:xfrm>
          <a:ln w="31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Role </a:t>
            </a:r>
            <a:r>
              <a:rPr lang="en-US" dirty="0" smtClean="0">
                <a:solidFill>
                  <a:srgbClr val="FF0000"/>
                </a:solidFill>
              </a:rPr>
              <a:t>of laparoscopy in the primary management 			of endometriosis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The patient underwent operative </a:t>
            </a:r>
            <a:r>
              <a:rPr lang="en-US" sz="2200" dirty="0" err="1" smtClean="0"/>
              <a:t>hyterolaparoscopy</a:t>
            </a:r>
            <a:r>
              <a:rPr lang="en-US" sz="2200" dirty="0" smtClean="0"/>
              <a:t> </a:t>
            </a:r>
          </a:p>
          <a:p>
            <a:pPr lvl="2"/>
            <a:r>
              <a:rPr lang="en-US" sz="2200" dirty="0" smtClean="0"/>
              <a:t>Uterus – normal</a:t>
            </a:r>
          </a:p>
          <a:p>
            <a:pPr lvl="2"/>
            <a:r>
              <a:rPr lang="en-US" sz="2200" dirty="0" smtClean="0"/>
              <a:t>Right </a:t>
            </a:r>
            <a:r>
              <a:rPr lang="en-US" sz="2200" dirty="0" err="1" smtClean="0"/>
              <a:t>adnexa</a:t>
            </a:r>
            <a:r>
              <a:rPr lang="en-US" sz="2200" dirty="0" smtClean="0"/>
              <a:t> – tube normal, </a:t>
            </a:r>
            <a:r>
              <a:rPr lang="en-US" sz="2200" dirty="0" err="1" smtClean="0"/>
              <a:t>tuboovarian</a:t>
            </a:r>
            <a:r>
              <a:rPr lang="en-US" sz="2200" dirty="0" smtClean="0"/>
              <a:t> relation normal, </a:t>
            </a:r>
            <a:r>
              <a:rPr lang="en-US" sz="2200" dirty="0" err="1" smtClean="0"/>
              <a:t>chromotubation</a:t>
            </a:r>
            <a:r>
              <a:rPr lang="en-US" sz="2200" dirty="0" smtClean="0"/>
              <a:t> -- positive</a:t>
            </a:r>
          </a:p>
          <a:p>
            <a:pPr lvl="2"/>
            <a:r>
              <a:rPr lang="en-US" sz="2200" dirty="0" smtClean="0"/>
              <a:t>Right Ovary  -- surface endometriosis fulgurated</a:t>
            </a:r>
          </a:p>
          <a:p>
            <a:pPr lvl="2"/>
            <a:r>
              <a:rPr lang="en-US" sz="2200" dirty="0" smtClean="0"/>
              <a:t>Left </a:t>
            </a:r>
            <a:r>
              <a:rPr lang="en-US" sz="2200" dirty="0" err="1" smtClean="0"/>
              <a:t>adnexa</a:t>
            </a:r>
            <a:r>
              <a:rPr lang="en-US" sz="2200" dirty="0" smtClean="0"/>
              <a:t> – tube densely adherent to ovarian </a:t>
            </a:r>
            <a:r>
              <a:rPr lang="en-US" sz="2200" dirty="0" err="1" smtClean="0"/>
              <a:t>fossa</a:t>
            </a:r>
            <a:r>
              <a:rPr lang="en-US" sz="2200" dirty="0" smtClean="0"/>
              <a:t>, </a:t>
            </a:r>
            <a:r>
              <a:rPr lang="en-US" sz="2200" dirty="0" err="1" smtClean="0"/>
              <a:t>adhesiolysis</a:t>
            </a:r>
            <a:r>
              <a:rPr lang="en-US" sz="2200" dirty="0" smtClean="0"/>
              <a:t> done, patency established</a:t>
            </a:r>
          </a:p>
          <a:p>
            <a:pPr lvl="2"/>
            <a:r>
              <a:rPr lang="en-US" sz="2200" dirty="0" smtClean="0"/>
              <a:t>Left ovary – large </a:t>
            </a:r>
            <a:r>
              <a:rPr lang="en-US" sz="2200" dirty="0" err="1" smtClean="0"/>
              <a:t>endometrioma</a:t>
            </a:r>
            <a:r>
              <a:rPr lang="en-US" sz="2200" dirty="0" smtClean="0"/>
              <a:t> adherent to the uterus, </a:t>
            </a:r>
            <a:r>
              <a:rPr lang="en-US" sz="2200" dirty="0" err="1" smtClean="0"/>
              <a:t>endometrioma</a:t>
            </a:r>
            <a:r>
              <a:rPr lang="en-US" sz="2200" dirty="0" smtClean="0"/>
              <a:t> excised</a:t>
            </a:r>
          </a:p>
          <a:p>
            <a:pPr lvl="2"/>
            <a:r>
              <a:rPr lang="en-US" sz="2200" dirty="0" err="1" smtClean="0"/>
              <a:t>Uterosacrals</a:t>
            </a:r>
            <a:r>
              <a:rPr lang="en-US" sz="2200" dirty="0" smtClean="0"/>
              <a:t>  -  endometriosis fulgurated</a:t>
            </a:r>
          </a:p>
          <a:p>
            <a:pPr lvl="2"/>
            <a:r>
              <a:rPr lang="en-US" sz="2200" dirty="0" smtClean="0"/>
              <a:t>POD – POD completely obliterated with dense </a:t>
            </a:r>
            <a:r>
              <a:rPr lang="en-US" sz="2200" dirty="0" err="1" smtClean="0"/>
              <a:t>adhessions</a:t>
            </a:r>
            <a:endParaRPr lang="en-US" sz="2200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WINDOWS\Desktop\endo talk\untitled-scanned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Biologic Mechanisms That Might Link</a:t>
            </a:r>
            <a:br>
              <a:rPr lang="en-US" dirty="0"/>
            </a:br>
            <a:r>
              <a:rPr lang="en-US" dirty="0"/>
              <a:t>Endometriosis and Infertility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35563"/>
          </a:xfrm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US" sz="1400" dirty="0" smtClean="0"/>
          </a:p>
          <a:p>
            <a:r>
              <a:rPr lang="en-US" sz="2200" dirty="0" smtClean="0"/>
              <a:t>Distorted </a:t>
            </a:r>
            <a:r>
              <a:rPr lang="en-US" sz="2200" dirty="0"/>
              <a:t>pelvic </a:t>
            </a:r>
            <a:r>
              <a:rPr lang="en-US" sz="2200" dirty="0" smtClean="0"/>
              <a:t>anatomy</a:t>
            </a:r>
          </a:p>
          <a:p>
            <a:endParaRPr lang="en-US" sz="2200" dirty="0"/>
          </a:p>
          <a:p>
            <a:r>
              <a:rPr lang="en-US" sz="2200" dirty="0" smtClean="0"/>
              <a:t>Altered </a:t>
            </a:r>
            <a:r>
              <a:rPr lang="en-US" sz="2200" dirty="0"/>
              <a:t>peritoneal </a:t>
            </a:r>
            <a:r>
              <a:rPr lang="en-US" sz="2200" dirty="0" smtClean="0"/>
              <a:t>function</a:t>
            </a:r>
          </a:p>
          <a:p>
            <a:endParaRPr lang="en-US" sz="2200" dirty="0"/>
          </a:p>
          <a:p>
            <a:r>
              <a:rPr lang="en-US" sz="2200" dirty="0" smtClean="0"/>
              <a:t>Altered </a:t>
            </a:r>
            <a:r>
              <a:rPr lang="en-US" sz="2200" dirty="0"/>
              <a:t>hormonal &amp; cell-mediated </a:t>
            </a:r>
            <a:r>
              <a:rPr lang="en-US" sz="2200" dirty="0" smtClean="0"/>
              <a:t>function</a:t>
            </a:r>
          </a:p>
          <a:p>
            <a:endParaRPr lang="en-US" sz="2200" dirty="0"/>
          </a:p>
          <a:p>
            <a:r>
              <a:rPr lang="en-US" sz="2200" dirty="0" smtClean="0"/>
              <a:t>Endocrine </a:t>
            </a:r>
            <a:r>
              <a:rPr lang="en-US" sz="2200" dirty="0"/>
              <a:t>and </a:t>
            </a:r>
            <a:r>
              <a:rPr lang="en-US" sz="2200" dirty="0" err="1"/>
              <a:t>ovulatory</a:t>
            </a:r>
            <a:r>
              <a:rPr lang="en-US" sz="2200" dirty="0"/>
              <a:t> </a:t>
            </a:r>
            <a:r>
              <a:rPr lang="en-US" sz="2200" dirty="0" smtClean="0"/>
              <a:t>abnormalities</a:t>
            </a:r>
          </a:p>
          <a:p>
            <a:endParaRPr lang="en-US" sz="2200" dirty="0"/>
          </a:p>
          <a:p>
            <a:r>
              <a:rPr lang="en-US" sz="2200" dirty="0" smtClean="0"/>
              <a:t>Impaired implantation</a:t>
            </a:r>
          </a:p>
          <a:p>
            <a:endParaRPr lang="en-US" sz="2200" dirty="0"/>
          </a:p>
          <a:p>
            <a:r>
              <a:rPr lang="en-US" sz="2200" dirty="0" err="1" smtClean="0"/>
              <a:t>Oocyte</a:t>
            </a:r>
            <a:r>
              <a:rPr lang="en-US" sz="2200" dirty="0" smtClean="0"/>
              <a:t> </a:t>
            </a:r>
            <a:r>
              <a:rPr lang="en-US" sz="2200" dirty="0"/>
              <a:t>and embryo </a:t>
            </a:r>
            <a:r>
              <a:rPr lang="en-US" sz="2200" dirty="0" smtClean="0"/>
              <a:t>quality</a:t>
            </a:r>
          </a:p>
          <a:p>
            <a:endParaRPr lang="en-US" sz="2200" dirty="0"/>
          </a:p>
          <a:p>
            <a:r>
              <a:rPr lang="en-US" sz="2200" dirty="0" smtClean="0"/>
              <a:t>Abnormal </a:t>
            </a:r>
            <a:r>
              <a:rPr lang="en-US" sz="2200" dirty="0" err="1"/>
              <a:t>uterotubal</a:t>
            </a:r>
            <a:r>
              <a:rPr lang="en-US" sz="2200" dirty="0"/>
              <a:t>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When To Do Laparoscopy?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2578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200" dirty="0" smtClean="0"/>
              <a:t>Younger women (?&lt;37 years of age)</a:t>
            </a:r>
          </a:p>
          <a:p>
            <a:r>
              <a:rPr lang="en-US" sz="2200" dirty="0" smtClean="0"/>
              <a:t>Short duration of infertility (&lt;4 years)</a:t>
            </a:r>
          </a:p>
          <a:p>
            <a:r>
              <a:rPr lang="en-US" sz="2200" dirty="0" smtClean="0"/>
              <a:t>Normal male factor</a:t>
            </a:r>
          </a:p>
          <a:p>
            <a:r>
              <a:rPr lang="en-US" sz="2200" dirty="0" smtClean="0"/>
              <a:t>Normal or treatable uterus</a:t>
            </a:r>
          </a:p>
          <a:p>
            <a:r>
              <a:rPr lang="en-US" sz="2200" dirty="0" smtClean="0"/>
              <a:t>Normal ovulation, or</a:t>
            </a:r>
          </a:p>
          <a:p>
            <a:r>
              <a:rPr lang="en-US" sz="2200" dirty="0" smtClean="0"/>
              <a:t>Easily treatable ovulation disorder</a:t>
            </a:r>
          </a:p>
          <a:p>
            <a:r>
              <a:rPr lang="en-US" sz="2200" dirty="0" smtClean="0"/>
              <a:t>Limited prior treatment</a:t>
            </a:r>
          </a:p>
          <a:p>
            <a:r>
              <a:rPr lang="en-US" sz="2200" dirty="0" smtClean="0"/>
              <a:t>Appropriate candidate for laparoscopy</a:t>
            </a:r>
          </a:p>
          <a:p>
            <a:pPr lvl="2"/>
            <a:r>
              <a:rPr lang="en-US" sz="2200" dirty="0" smtClean="0"/>
              <a:t> “Treatable” disease reasonably suspected (NNT)</a:t>
            </a:r>
          </a:p>
          <a:p>
            <a:pPr lvl="2"/>
            <a:r>
              <a:rPr lang="en-US" sz="2200" dirty="0" smtClean="0"/>
              <a:t> OR= 1.66 (1)</a:t>
            </a:r>
          </a:p>
          <a:p>
            <a:pPr lvl="2"/>
            <a:r>
              <a:rPr lang="en-US" sz="2200" dirty="0" smtClean="0"/>
              <a:t> No contraindications to laparoscopy</a:t>
            </a:r>
          </a:p>
          <a:p>
            <a:pPr lvl="2"/>
            <a:r>
              <a:rPr lang="en-US" sz="2200" dirty="0" smtClean="0"/>
              <a:t> Patient accepts 9-15 months attempting before IVF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/>
              <a:t>Endometriomectomy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Surgical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0593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Recommendations: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 </a:t>
            </a:r>
            <a:r>
              <a:rPr lang="en-US" sz="2200" dirty="0" smtClean="0"/>
              <a:t>In </a:t>
            </a:r>
            <a:r>
              <a:rPr lang="en-US" sz="2200" dirty="0"/>
              <a:t>infertile women with ovarian </a:t>
            </a:r>
            <a:r>
              <a:rPr lang="en-US" sz="2200" dirty="0" err="1"/>
              <a:t>endometrioma</a:t>
            </a:r>
            <a:r>
              <a:rPr lang="en-US" sz="2200" dirty="0"/>
              <a:t> </a:t>
            </a:r>
            <a:r>
              <a:rPr lang="en-US" sz="2200" dirty="0" smtClean="0"/>
              <a:t>undergoing surgery</a:t>
            </a:r>
            <a:r>
              <a:rPr lang="en-US" sz="2200" dirty="0"/>
              <a:t>, clinicians should perform excision of </a:t>
            </a:r>
            <a:r>
              <a:rPr lang="en-US" sz="2200" dirty="0" smtClean="0"/>
              <a:t>the </a:t>
            </a:r>
            <a:r>
              <a:rPr lang="en-US" sz="2200" dirty="0" err="1" smtClean="0"/>
              <a:t>endometrioma</a:t>
            </a:r>
            <a:r>
              <a:rPr lang="en-US" sz="2200" dirty="0" smtClean="0"/>
              <a:t> </a:t>
            </a:r>
            <a:r>
              <a:rPr lang="en-US" sz="2200" dirty="0"/>
              <a:t>capsule, instead of drainage </a:t>
            </a:r>
            <a:r>
              <a:rPr lang="en-US" sz="2200" dirty="0" smtClean="0"/>
              <a:t>and </a:t>
            </a:r>
            <a:r>
              <a:rPr lang="en-US" sz="2200" dirty="0" err="1" smtClean="0"/>
              <a:t>electrocoagulation</a:t>
            </a:r>
            <a:r>
              <a:rPr lang="en-US" sz="2200" dirty="0" smtClean="0"/>
              <a:t> </a:t>
            </a:r>
            <a:r>
              <a:rPr lang="en-US" sz="2200" dirty="0"/>
              <a:t>of the </a:t>
            </a:r>
            <a:r>
              <a:rPr lang="en-US" sz="2200" dirty="0" err="1"/>
              <a:t>endometrioma</a:t>
            </a:r>
            <a:r>
              <a:rPr lang="en-US" sz="2200" dirty="0"/>
              <a:t> wall, to </a:t>
            </a:r>
            <a:r>
              <a:rPr lang="en-US" sz="2200" dirty="0" smtClean="0"/>
              <a:t>increase spontaneous </a:t>
            </a:r>
            <a:r>
              <a:rPr lang="en-US" sz="2200" dirty="0"/>
              <a:t>pregnancy rates (Hart et al., 2008).</a:t>
            </a:r>
          </a:p>
          <a:p>
            <a:pPr>
              <a:buNone/>
            </a:pPr>
            <a:r>
              <a:rPr lang="en-US" sz="2200" dirty="0" smtClean="0"/>
              <a:t>				</a:t>
            </a:r>
            <a:endParaRPr lang="en-US" sz="2200" dirty="0"/>
          </a:p>
          <a:p>
            <a:pPr>
              <a:buNone/>
            </a:pPr>
            <a:r>
              <a:rPr lang="en-US" sz="2200" dirty="0" smtClean="0"/>
              <a:t>		The </a:t>
            </a:r>
            <a:r>
              <a:rPr lang="en-US" sz="2200" dirty="0"/>
              <a:t>GDG recommends that clinicians counsel women with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endometrioma</a:t>
            </a:r>
            <a:r>
              <a:rPr lang="en-US" sz="2200" dirty="0" smtClean="0"/>
              <a:t> </a:t>
            </a:r>
            <a:r>
              <a:rPr lang="en-US" sz="2200" dirty="0"/>
              <a:t>regarding the risks of reduced ovarian </a:t>
            </a:r>
            <a:r>
              <a:rPr lang="en-US" sz="2200" dirty="0" smtClean="0"/>
              <a:t>function after </a:t>
            </a:r>
            <a:r>
              <a:rPr lang="en-US" sz="2200" dirty="0"/>
              <a:t>surgery and the possible loss of the ovary. The </a:t>
            </a:r>
            <a:r>
              <a:rPr lang="en-US" sz="2200" dirty="0" smtClean="0"/>
              <a:t>decision to proceed </a:t>
            </a:r>
            <a:r>
              <a:rPr lang="en-US" sz="2200" dirty="0"/>
              <a:t>with surgery should be considered carefully if </a:t>
            </a:r>
            <a:r>
              <a:rPr lang="en-US" sz="2200" dirty="0" smtClean="0"/>
              <a:t>the woman </a:t>
            </a:r>
            <a:r>
              <a:rPr lang="en-US" sz="2200" dirty="0"/>
              <a:t>has had previous ovarian surgery.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Past medical history:</a:t>
            </a:r>
          </a:p>
          <a:p>
            <a:pPr lvl="2"/>
            <a:r>
              <a:rPr lang="en-US" sz="2200" dirty="0" smtClean="0"/>
              <a:t>Not a known hypertensive, diabetic, hypothyroid, asthmatic</a:t>
            </a:r>
          </a:p>
          <a:p>
            <a:pPr lvl="2"/>
            <a:endParaRPr lang="en-US" sz="2200" dirty="0"/>
          </a:p>
          <a:p>
            <a:r>
              <a:rPr lang="en-US" sz="2200" dirty="0" smtClean="0"/>
              <a:t>Past surgical history:</a:t>
            </a:r>
          </a:p>
          <a:p>
            <a:pPr lvl="2"/>
            <a:r>
              <a:rPr lang="en-US" sz="2200" dirty="0" smtClean="0"/>
              <a:t>Nil significant</a:t>
            </a:r>
          </a:p>
          <a:p>
            <a:pPr lvl="2"/>
            <a:endParaRPr lang="en-US" sz="2200" dirty="0" smtClean="0"/>
          </a:p>
          <a:p>
            <a:r>
              <a:rPr lang="en-US" sz="2200" dirty="0" smtClean="0"/>
              <a:t>Family history:</a:t>
            </a:r>
          </a:p>
          <a:p>
            <a:pPr lvl="2"/>
            <a:r>
              <a:rPr lang="en-US" sz="2200" dirty="0" smtClean="0"/>
              <a:t>Nil significant</a:t>
            </a:r>
          </a:p>
          <a:p>
            <a:pPr lvl="2"/>
            <a:endParaRPr lang="en-US" sz="2200" dirty="0" smtClean="0"/>
          </a:p>
          <a:p>
            <a:r>
              <a:rPr lang="en-US" sz="2200" dirty="0" smtClean="0"/>
              <a:t>Past infertility record:</a:t>
            </a:r>
          </a:p>
          <a:p>
            <a:pPr lvl="2"/>
            <a:r>
              <a:rPr lang="en-US" sz="2200" dirty="0" smtClean="0"/>
              <a:t>Tried a few cycles of CC 100mg – unmonitored cycles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98476"/>
            <a:ext cx="8610600" cy="11430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Case Presentation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Role of hormone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10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200" dirty="0" smtClean="0"/>
              <a:t>Recommendation</a:t>
            </a:r>
            <a:r>
              <a:rPr lang="en-US" sz="2200" dirty="0" smtClean="0"/>
              <a:t>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</a:t>
            </a:r>
            <a:r>
              <a:rPr lang="en-US" sz="2200" dirty="0" smtClean="0"/>
              <a:t> </a:t>
            </a:r>
            <a:r>
              <a:rPr lang="en-US" sz="2200" dirty="0" smtClean="0"/>
              <a:t>In infertile women with endometriosis, clinicians should not prescribe hormonal treatment for suppression of ovarian function to improve fertility (Hughes, et al., 2007)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Recommendations:</a:t>
            </a:r>
          </a:p>
          <a:p>
            <a:endParaRPr lang="en-US" sz="2200" dirty="0"/>
          </a:p>
          <a:p>
            <a:pPr>
              <a:buNone/>
            </a:pPr>
            <a:r>
              <a:rPr lang="en-US" sz="2200" dirty="0" smtClean="0"/>
              <a:t>		In </a:t>
            </a:r>
            <a:r>
              <a:rPr lang="en-US" sz="2200" dirty="0" smtClean="0"/>
              <a:t>infertile women with endometriosis, the GDG recommends clinicians not to prescribe adjunctive hormonal treatment before surgery to improve spontaneous pregnancy rates, as suitable evidence is lacking. </a:t>
            </a:r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In </a:t>
            </a:r>
            <a:r>
              <a:rPr lang="en-US" sz="2200" dirty="0" smtClean="0"/>
              <a:t>infertile women with endometriosis, clinicians should not prescribe adjunctive hormonal treatment after surgery to improve spontaneous pregnancy rates (Furness, et al., 2004).</a:t>
            </a:r>
            <a:endParaRPr lang="en-US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Role of hormone therapy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  <a:ln w="31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How </a:t>
            </a:r>
            <a:r>
              <a:rPr lang="en-US" dirty="0" smtClean="0">
                <a:solidFill>
                  <a:srgbClr val="FF0000"/>
                </a:solidFill>
              </a:rPr>
              <a:t>to proceed next with the case ???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How to proceed next with the case 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953000"/>
          </a:xfrm>
          <a:ln w="3175">
            <a:solidFill>
              <a:schemeClr val="tx1"/>
            </a:solidFill>
          </a:ln>
        </p:spPr>
        <p:txBody>
          <a:bodyPr/>
          <a:lstStyle/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Patient underwent </a:t>
            </a:r>
          </a:p>
          <a:p>
            <a:pPr lvl="2"/>
            <a:r>
              <a:rPr lang="en-US" sz="2200" dirty="0" smtClean="0"/>
              <a:t>3 cycles of COH + FI + IUI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	</a:t>
            </a:r>
            <a:endParaRPr lang="en-US" sz="22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52" y="228600"/>
            <a:ext cx="8763000" cy="6400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	</a:t>
            </a:r>
          </a:p>
          <a:p>
            <a:r>
              <a:rPr lang="en-US" sz="2200" dirty="0" smtClean="0"/>
              <a:t>Recommendations for treatment following laparoscopy in patients with endometriosis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In </a:t>
            </a:r>
            <a:r>
              <a:rPr lang="en-US" sz="2200" dirty="0" smtClean="0"/>
              <a:t>infertile women with AFS/ASRM stage I/II endometriosis, </a:t>
            </a:r>
            <a:r>
              <a:rPr lang="en-US" sz="2200" dirty="0" smtClean="0"/>
              <a:t>clinicians </a:t>
            </a:r>
            <a:r>
              <a:rPr lang="en-US" sz="2200" dirty="0" smtClean="0"/>
              <a:t>may perform intrauterine insemination with controlled ovarian stimulation, instead of expectant management, as it increases live birth rates (</a:t>
            </a:r>
            <a:r>
              <a:rPr lang="en-US" sz="2200" dirty="0" err="1" smtClean="0"/>
              <a:t>Tummon</a:t>
            </a:r>
            <a:r>
              <a:rPr lang="en-US" sz="2200" dirty="0" smtClean="0"/>
              <a:t>, et al., 1997). 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In </a:t>
            </a:r>
            <a:r>
              <a:rPr lang="en-US" sz="2200" dirty="0" smtClean="0"/>
              <a:t>infertile women with AFS/ASRM stage I/II endometriosis, clinicians may perform intrauterine insemination with controlled ovarian stimulation, instead of intrauterine insemination alone, as it increases pregnancy rates (</a:t>
            </a:r>
            <a:r>
              <a:rPr lang="en-US" sz="2200" dirty="0" err="1" smtClean="0"/>
              <a:t>Nulsen</a:t>
            </a:r>
            <a:r>
              <a:rPr lang="en-US" sz="2200" dirty="0" smtClean="0"/>
              <a:t>, et al., 1993).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52" y="304800"/>
            <a:ext cx="8763000" cy="6324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Recommendations </a:t>
            </a:r>
            <a:r>
              <a:rPr lang="en-US" sz="2200" dirty="0" smtClean="0"/>
              <a:t>for treatment following laparoscopy in patients with endometriosis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In </a:t>
            </a:r>
            <a:r>
              <a:rPr lang="en-US" sz="2200" dirty="0" smtClean="0"/>
              <a:t>infertile women with AFS/ASRM stage I/II endometriosis, clinicians may consider performing intrauterine insemination with controlled ovarian stimulation within 6 months after surgical treatment, since pregnancy rates are similar to those achieved in unexplained infertility (</a:t>
            </a:r>
            <a:r>
              <a:rPr lang="en-US" sz="2200" dirty="0" err="1" smtClean="0"/>
              <a:t>Werbrouck</a:t>
            </a:r>
            <a:r>
              <a:rPr lang="en-US" sz="2200" dirty="0" smtClean="0"/>
              <a:t>, et al., 2006).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	The </a:t>
            </a:r>
            <a:r>
              <a:rPr lang="en-US" sz="2200" dirty="0" smtClean="0"/>
              <a:t>GDG recommends the use of assisted reproductive technologies for infertility associated with endometriosis, especially if tubal function is compromised or if there is male factor infertility, and/or other treatments have failed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248400"/>
          </a:xfrm>
          <a:ln w="31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to do next ???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248400"/>
          </a:xfrm>
          <a:ln w="31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Now </a:t>
            </a:r>
            <a:r>
              <a:rPr lang="en-US" sz="2200" dirty="0" smtClean="0"/>
              <a:t>the patient age is 35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	AMH </a:t>
            </a:r>
            <a:r>
              <a:rPr lang="en-US" sz="2200" dirty="0" smtClean="0"/>
              <a:t>is repeated – </a:t>
            </a:r>
            <a:r>
              <a:rPr lang="en-US" sz="2200" dirty="0" smtClean="0">
                <a:solidFill>
                  <a:srgbClr val="FF0000"/>
                </a:solidFill>
              </a:rPr>
              <a:t>0.90ng/ml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 smtClean="0"/>
              <a:t>ART in endometriosis</a:t>
            </a:r>
          </a:p>
          <a:p>
            <a:endParaRPr lang="en-US" dirty="0"/>
          </a:p>
        </p:txBody>
      </p:sp>
      <p:pic>
        <p:nvPicPr>
          <p:cNvPr id="4" name="Picture 2" descr="ART: IVF-ICSI   IVF may improve the conception   rates   Several studies say that preg   rates are lower   Some studies 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	Does Surgery prior to IVF improve IVF Success ???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0116" name="Picture 4" descr="C:\Users\LAB\Desktop\DR.Kavitha\Myomectomy\img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43200"/>
            <a:ext cx="6096000" cy="3483913"/>
          </a:xfrm>
          <a:prstGeom prst="rect">
            <a:avLst/>
          </a:prstGeom>
          <a:noFill/>
        </p:spPr>
      </p:pic>
      <p:pic>
        <p:nvPicPr>
          <p:cNvPr id="4" name="Picture 2" descr="Retrospective Matched Case - Control StudyEndometrioma                 &lt;3     Cms                               Laparoscop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399"/>
            <a:ext cx="8229600" cy="5663763"/>
          </a:xfrm>
          <a:prstGeom prst="rect">
            <a:avLst/>
          </a:prstGeom>
          <a:noFill/>
        </p:spPr>
      </p:pic>
      <p:pic>
        <p:nvPicPr>
          <p:cNvPr id="5" name="Picture 2" descr="Large Randomized Trials are needed to solve the issue ofSurgical Removal of Endometriomas               ,Prior to or After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Husband history:</a:t>
            </a:r>
          </a:p>
          <a:p>
            <a:pPr lvl="2"/>
            <a:r>
              <a:rPr lang="en-US" sz="2200" dirty="0" smtClean="0"/>
              <a:t>No significant medical problems</a:t>
            </a:r>
          </a:p>
          <a:p>
            <a:pPr lvl="2"/>
            <a:r>
              <a:rPr lang="en-US" sz="2200" dirty="0" smtClean="0"/>
              <a:t>Not a smoker/alcoholic</a:t>
            </a:r>
          </a:p>
          <a:p>
            <a:pPr lvl="2"/>
            <a:r>
              <a:rPr lang="en-US" sz="2200" dirty="0" smtClean="0"/>
              <a:t>No coital problems</a:t>
            </a:r>
          </a:p>
          <a:p>
            <a:pPr lvl="2"/>
            <a:r>
              <a:rPr lang="en-US" sz="2200" dirty="0" smtClean="0"/>
              <a:t>Coital </a:t>
            </a:r>
            <a:r>
              <a:rPr lang="en-US" sz="2200" dirty="0" smtClean="0"/>
              <a:t>frequency:  </a:t>
            </a:r>
            <a:r>
              <a:rPr lang="en-US" sz="2200" dirty="0" smtClean="0"/>
              <a:t>2-3/week</a:t>
            </a:r>
          </a:p>
          <a:p>
            <a:pPr lvl="2"/>
            <a:endParaRPr lang="en-US" sz="2200" dirty="0" smtClean="0"/>
          </a:p>
          <a:p>
            <a:r>
              <a:rPr lang="en-US" sz="2200" dirty="0" smtClean="0"/>
              <a:t>On examination:</a:t>
            </a:r>
          </a:p>
          <a:p>
            <a:pPr>
              <a:buNone/>
            </a:pPr>
            <a:r>
              <a:rPr lang="en-US" sz="2200" dirty="0" smtClean="0"/>
              <a:t>		general examination is normal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	height  </a:t>
            </a:r>
            <a:r>
              <a:rPr lang="en-US" sz="2200" dirty="0" smtClean="0"/>
              <a:t> -   160 cm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		</a:t>
            </a:r>
            <a:r>
              <a:rPr lang="en-US" sz="2200" dirty="0" smtClean="0"/>
              <a:t>weight </a:t>
            </a:r>
            <a:r>
              <a:rPr lang="en-US" sz="2200" dirty="0" smtClean="0"/>
              <a:t> -   62 </a:t>
            </a:r>
            <a:r>
              <a:rPr lang="en-US" sz="2200" dirty="0" err="1" smtClean="0"/>
              <a:t>kgs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	BMI </a:t>
            </a:r>
            <a:r>
              <a:rPr lang="en-US" sz="2200" dirty="0" smtClean="0"/>
              <a:t>      -   24.2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98476"/>
            <a:ext cx="8610600" cy="11430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Case Presentation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</a:t>
            </a:r>
          </a:p>
          <a:p>
            <a:pPr algn="ctr">
              <a:buNone/>
            </a:pPr>
            <a:r>
              <a:rPr lang="en-US" sz="9600" dirty="0" smtClean="0"/>
              <a:t>THANK YOU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  <a:ln w="3175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sz="2200" dirty="0" smtClean="0"/>
              <a:t>P/A – soft, no mass palpable</a:t>
            </a:r>
          </a:p>
          <a:p>
            <a:endParaRPr lang="en-US" sz="2200" dirty="0" smtClean="0"/>
          </a:p>
          <a:p>
            <a:r>
              <a:rPr lang="en-US" sz="2200" dirty="0" smtClean="0"/>
              <a:t>P/S – cervix is healthy, no discharge</a:t>
            </a:r>
          </a:p>
          <a:p>
            <a:endParaRPr lang="en-US" sz="2200" dirty="0" smtClean="0"/>
          </a:p>
          <a:p>
            <a:r>
              <a:rPr lang="en-US" sz="2200" dirty="0" smtClean="0"/>
              <a:t>P/V – uterus is </a:t>
            </a:r>
            <a:r>
              <a:rPr lang="en-US" sz="2200" dirty="0" err="1" smtClean="0"/>
              <a:t>retroverted</a:t>
            </a:r>
            <a:r>
              <a:rPr lang="en-US" sz="2200" dirty="0" smtClean="0"/>
              <a:t>, restricted mobility,  no </a:t>
            </a:r>
            <a:r>
              <a:rPr lang="en-US" sz="2200" dirty="0" err="1" smtClean="0"/>
              <a:t>fornicial</a:t>
            </a:r>
            <a:r>
              <a:rPr lang="en-US" sz="2200" dirty="0" smtClean="0"/>
              <a:t> masses,   	 no tenderness</a:t>
            </a:r>
          </a:p>
          <a:p>
            <a:endParaRPr lang="en-US" sz="2200" dirty="0" smtClean="0"/>
          </a:p>
          <a:p>
            <a:r>
              <a:rPr lang="en-US" sz="2200" dirty="0" smtClean="0"/>
              <a:t>Breasts – normal, no </a:t>
            </a:r>
            <a:r>
              <a:rPr lang="en-US" sz="2200" dirty="0" err="1" smtClean="0"/>
              <a:t>galactorrhoea</a:t>
            </a:r>
            <a:endParaRPr lang="en-US" sz="2200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98476"/>
            <a:ext cx="8610600" cy="11430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Case Presentation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US" sz="2200" dirty="0" smtClean="0"/>
          </a:p>
          <a:p>
            <a:r>
              <a:rPr lang="en-US" sz="2200" dirty="0" smtClean="0"/>
              <a:t>Investigations</a:t>
            </a:r>
          </a:p>
          <a:p>
            <a:endParaRPr lang="en-US" sz="2200" dirty="0" smtClean="0"/>
          </a:p>
          <a:p>
            <a:pPr lvl="1">
              <a:buNone/>
            </a:pPr>
            <a:r>
              <a:rPr lang="en-US" sz="2200" dirty="0" smtClean="0"/>
              <a:t>	CBP 		-    normal</a:t>
            </a:r>
          </a:p>
          <a:p>
            <a:pPr lvl="1">
              <a:buNone/>
            </a:pPr>
            <a:r>
              <a:rPr lang="en-US" sz="2200" dirty="0"/>
              <a:t>	</a:t>
            </a:r>
            <a:r>
              <a:rPr lang="en-US" sz="2200" dirty="0" smtClean="0"/>
              <a:t>S.TSH 		-    1.3 </a:t>
            </a:r>
            <a:r>
              <a:rPr lang="en-US" sz="2200" dirty="0" err="1" smtClean="0"/>
              <a:t>miu</a:t>
            </a:r>
            <a:r>
              <a:rPr lang="en-US" sz="2200" dirty="0" smtClean="0"/>
              <a:t>/ml</a:t>
            </a:r>
          </a:p>
          <a:p>
            <a:pPr lvl="1">
              <a:buNone/>
            </a:pPr>
            <a:r>
              <a:rPr lang="en-US" sz="2200" dirty="0"/>
              <a:t> </a:t>
            </a:r>
            <a:r>
              <a:rPr lang="en-US" sz="2200" dirty="0" smtClean="0"/>
              <a:t>   S.PRL 		-    7.6 </a:t>
            </a:r>
            <a:r>
              <a:rPr lang="en-US" sz="2200" dirty="0" err="1" smtClean="0"/>
              <a:t>ng</a:t>
            </a:r>
            <a:r>
              <a:rPr lang="en-US" sz="2200" dirty="0" smtClean="0"/>
              <a:t>/ml</a:t>
            </a:r>
          </a:p>
          <a:p>
            <a:pPr lvl="1">
              <a:buNone/>
            </a:pPr>
            <a:r>
              <a:rPr lang="en-US" sz="2200" dirty="0"/>
              <a:t> </a:t>
            </a:r>
            <a:r>
              <a:rPr lang="en-US" sz="2200" dirty="0" smtClean="0"/>
              <a:t>   GTT 		-    98/195/135 mg/dl</a:t>
            </a:r>
          </a:p>
          <a:p>
            <a:pPr lvl="1">
              <a:buNone/>
            </a:pPr>
            <a:r>
              <a:rPr lang="en-US" sz="2200" dirty="0"/>
              <a:t>	</a:t>
            </a:r>
            <a:r>
              <a:rPr lang="en-US" sz="2200" dirty="0" smtClean="0"/>
              <a:t>HBA1c		-    6.0%</a:t>
            </a:r>
          </a:p>
          <a:p>
            <a:pPr lvl="1">
              <a:buNone/>
            </a:pPr>
            <a:r>
              <a:rPr lang="en-US" sz="2200" dirty="0" smtClean="0"/>
              <a:t>Viral markers	-   Negative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Any other routine investigations you would like to advice</a:t>
            </a:r>
          </a:p>
          <a:p>
            <a:pPr lvl="1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</a:t>
            </a:r>
          </a:p>
          <a:p>
            <a:pPr lvl="1"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2578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Ultrasound Report</a:t>
            </a:r>
          </a:p>
          <a:p>
            <a:endParaRPr lang="en-US" sz="2200" dirty="0" smtClean="0"/>
          </a:p>
          <a:p>
            <a:pPr lvl="1">
              <a:buNone/>
            </a:pPr>
            <a:r>
              <a:rPr lang="en-US" sz="2200" dirty="0" smtClean="0"/>
              <a:t>	Uterus 		- 	</a:t>
            </a:r>
            <a:r>
              <a:rPr lang="en-US" sz="2200" dirty="0" err="1" smtClean="0"/>
              <a:t>retroverted</a:t>
            </a:r>
            <a:r>
              <a:rPr lang="en-US" sz="2200" dirty="0" smtClean="0"/>
              <a:t>, normal sized</a:t>
            </a:r>
          </a:p>
          <a:p>
            <a:pPr lvl="1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Endometrium</a:t>
            </a:r>
            <a:r>
              <a:rPr lang="en-US" sz="2200" dirty="0" smtClean="0"/>
              <a:t>       -   	4 mm</a:t>
            </a:r>
          </a:p>
          <a:p>
            <a:pPr lvl="1">
              <a:buNone/>
            </a:pPr>
            <a:r>
              <a:rPr lang="en-US" sz="2200" dirty="0" smtClean="0"/>
              <a:t>	Right ovary  	- 	AFC is 8</a:t>
            </a:r>
          </a:p>
          <a:p>
            <a:pPr lvl="1">
              <a:buNone/>
            </a:pPr>
            <a:r>
              <a:rPr lang="en-US" sz="2200" dirty="0" smtClean="0"/>
              <a:t>    Left ovary 	- 	AFC is 5</a:t>
            </a:r>
          </a:p>
          <a:p>
            <a:pPr lvl="1">
              <a:buNone/>
            </a:pPr>
            <a:r>
              <a:rPr lang="en-US" sz="2200" dirty="0" smtClean="0"/>
              <a:t>    	</a:t>
            </a:r>
            <a:r>
              <a:rPr lang="en-US" sz="2200" dirty="0" smtClean="0"/>
              <a:t>evidence </a:t>
            </a:r>
            <a:r>
              <a:rPr lang="en-US" sz="2200" dirty="0" smtClean="0"/>
              <a:t>of a large cyst with internal echoes and ground glass      </a:t>
            </a:r>
            <a:r>
              <a:rPr lang="en-US" sz="2200" dirty="0" smtClean="0"/>
              <a:t>    appearance </a:t>
            </a:r>
            <a:r>
              <a:rPr lang="en-US" sz="2200" dirty="0" smtClean="0"/>
              <a:t>measuring 4cm</a:t>
            </a:r>
          </a:p>
          <a:p>
            <a:pPr lvl="1">
              <a:buNone/>
            </a:pPr>
            <a:r>
              <a:rPr lang="en-US" sz="2200" dirty="0" smtClean="0"/>
              <a:t>	</a:t>
            </a:r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10599" cy="5181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  <a:ln w="3175">
            <a:solidFill>
              <a:schemeClr val="tx1"/>
            </a:solidFill>
          </a:ln>
        </p:spPr>
        <p:txBody>
          <a:bodyPr/>
          <a:lstStyle/>
          <a:p>
            <a:pPr lvl="1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Any other investigations you would like to advice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816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200" dirty="0" smtClean="0"/>
              <a:t>CA 125 	- 	60.4 U/ml</a:t>
            </a:r>
          </a:p>
          <a:p>
            <a:r>
              <a:rPr lang="en-US" sz="2200" dirty="0" smtClean="0"/>
              <a:t>FSH      	- 	7.94 </a:t>
            </a:r>
            <a:r>
              <a:rPr lang="en-US" sz="2200" dirty="0" err="1" smtClean="0"/>
              <a:t>mIu</a:t>
            </a:r>
            <a:r>
              <a:rPr lang="en-US" sz="2200" dirty="0" smtClean="0"/>
              <a:t>/ml</a:t>
            </a:r>
          </a:p>
          <a:p>
            <a:r>
              <a:rPr lang="en-US" sz="2200" dirty="0" smtClean="0"/>
              <a:t>LH	      	- 	5.48 </a:t>
            </a:r>
            <a:r>
              <a:rPr lang="en-US" sz="2200" dirty="0" err="1" smtClean="0"/>
              <a:t>mIu</a:t>
            </a:r>
            <a:r>
              <a:rPr lang="en-US" sz="2200" dirty="0" smtClean="0"/>
              <a:t>/ml</a:t>
            </a:r>
          </a:p>
          <a:p>
            <a:r>
              <a:rPr lang="en-US" sz="2200" dirty="0" smtClean="0"/>
              <a:t>AMH 	- 	4.7 </a:t>
            </a:r>
            <a:r>
              <a:rPr lang="en-US" sz="2200" dirty="0" err="1" smtClean="0"/>
              <a:t>ng</a:t>
            </a:r>
            <a:r>
              <a:rPr lang="en-US" sz="2200" dirty="0" smtClean="0"/>
              <a:t>/ml </a:t>
            </a:r>
          </a:p>
          <a:p>
            <a:endParaRPr lang="en-US" sz="2200" dirty="0" smtClean="0"/>
          </a:p>
          <a:p>
            <a:r>
              <a:rPr lang="en-US" sz="2200" dirty="0" smtClean="0"/>
              <a:t>Husband semen analysis  -  </a:t>
            </a:r>
          </a:p>
          <a:p>
            <a:pPr lvl="2"/>
            <a:r>
              <a:rPr lang="en-US" sz="2200" dirty="0" smtClean="0"/>
              <a:t>volume </a:t>
            </a:r>
            <a:r>
              <a:rPr lang="en-US" sz="2200" dirty="0" smtClean="0"/>
              <a:t> </a:t>
            </a:r>
            <a:r>
              <a:rPr lang="en-US" sz="2200" dirty="0" smtClean="0"/>
              <a:t> 	-       </a:t>
            </a:r>
            <a:r>
              <a:rPr lang="en-US" sz="2200" dirty="0" smtClean="0"/>
              <a:t> </a:t>
            </a:r>
            <a:r>
              <a:rPr lang="en-US" sz="2200" dirty="0" smtClean="0"/>
              <a:t>1.4ml</a:t>
            </a:r>
          </a:p>
          <a:p>
            <a:pPr lvl="2"/>
            <a:r>
              <a:rPr lang="en-US" sz="2200" dirty="0" smtClean="0"/>
              <a:t>pH	   </a:t>
            </a:r>
            <a:r>
              <a:rPr lang="en-US" sz="2200" dirty="0" smtClean="0"/>
              <a:t>            -        alkaline</a:t>
            </a:r>
            <a:endParaRPr lang="en-US" sz="2200" dirty="0" smtClean="0"/>
          </a:p>
          <a:p>
            <a:pPr lvl="2"/>
            <a:r>
              <a:rPr lang="en-US" sz="2200" dirty="0" smtClean="0"/>
              <a:t>Total count 	-   </a:t>
            </a:r>
            <a:r>
              <a:rPr lang="en-US" sz="2200" dirty="0" smtClean="0"/>
              <a:t>     100M/ml</a:t>
            </a:r>
            <a:endParaRPr lang="en-US" sz="2200" dirty="0" smtClean="0"/>
          </a:p>
          <a:p>
            <a:pPr lvl="2"/>
            <a:r>
              <a:rPr lang="en-US" sz="2200" dirty="0" smtClean="0"/>
              <a:t>Motility 	-    </a:t>
            </a:r>
            <a:r>
              <a:rPr lang="en-US" sz="2200" dirty="0" smtClean="0"/>
              <a:t>    53 </a:t>
            </a:r>
            <a:r>
              <a:rPr lang="en-US" sz="2200" dirty="0" smtClean="0"/>
              <a:t>- 30 - 17	</a:t>
            </a:r>
          </a:p>
          <a:p>
            <a:pPr lvl="2"/>
            <a:r>
              <a:rPr lang="en-US" sz="2200" dirty="0" smtClean="0"/>
              <a:t>Morphology   -    </a:t>
            </a:r>
            <a:r>
              <a:rPr lang="en-US" sz="2200" dirty="0" smtClean="0"/>
              <a:t>    normal </a:t>
            </a:r>
            <a:r>
              <a:rPr lang="en-US" sz="2200" dirty="0" smtClean="0"/>
              <a:t>10%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388</Words>
  <Application>Microsoft Office PowerPoint</Application>
  <PresentationFormat>On-screen Show (4:3)</PresentationFormat>
  <Paragraphs>214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Role of MRI in the diagnosis of endometriosis</vt:lpstr>
      <vt:lpstr>Slide 12</vt:lpstr>
      <vt:lpstr>Slide 13</vt:lpstr>
      <vt:lpstr>Case Presentation</vt:lpstr>
      <vt:lpstr>Slide 15</vt:lpstr>
      <vt:lpstr>Slide 16</vt:lpstr>
      <vt:lpstr>Biologic Mechanisms That Might Link Endometriosis and Infertility</vt:lpstr>
      <vt:lpstr>When To Do Laparoscopy?</vt:lpstr>
      <vt:lpstr>Endometriomectomy: Surgical Principles</vt:lpstr>
      <vt:lpstr>Role of hormone therapy </vt:lpstr>
      <vt:lpstr>Role of hormone therapy </vt:lpstr>
      <vt:lpstr>Slide 22</vt:lpstr>
      <vt:lpstr>How to proceed next with the case ??? 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LAB</cp:lastModifiedBy>
  <cp:revision>206</cp:revision>
  <dcterms:created xsi:type="dcterms:W3CDTF">2019-09-13T12:09:42Z</dcterms:created>
  <dcterms:modified xsi:type="dcterms:W3CDTF">2019-09-14T09:30:28Z</dcterms:modified>
</cp:coreProperties>
</file>